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29"/>
  </p:notesMasterIdLst>
  <p:sldIdLst>
    <p:sldId id="256" r:id="rId2"/>
    <p:sldId id="268" r:id="rId3"/>
    <p:sldId id="257" r:id="rId4"/>
    <p:sldId id="281" r:id="rId5"/>
    <p:sldId id="282" r:id="rId6"/>
    <p:sldId id="284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01" r:id="rId16"/>
    <p:sldId id="292" r:id="rId17"/>
    <p:sldId id="293" r:id="rId18"/>
    <p:sldId id="294" r:id="rId19"/>
    <p:sldId id="296" r:id="rId20"/>
    <p:sldId id="295" r:id="rId21"/>
    <p:sldId id="297" r:id="rId22"/>
    <p:sldId id="298" r:id="rId23"/>
    <p:sldId id="299" r:id="rId24"/>
    <p:sldId id="300" r:id="rId25"/>
    <p:sldId id="303" r:id="rId26"/>
    <p:sldId id="302" r:id="rId27"/>
    <p:sldId id="304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4" autoAdjust="0"/>
  </p:normalViewPr>
  <p:slideViewPr>
    <p:cSldViewPr>
      <p:cViewPr>
        <p:scale>
          <a:sx n="102" d="100"/>
          <a:sy n="102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0B4DF-905F-412B-BF82-81E13E3CF9F6}" type="datetimeFigureOut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1342-4AB2-4775-B7C8-EA9FF3696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71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Topics cluster </a:t>
            </a:r>
            <a:r>
              <a:rPr lang="zh-TW" altLang="en-US" dirty="0" smtClean="0"/>
              <a:t>是</a:t>
            </a:r>
            <a:r>
              <a:rPr lang="en-US" altLang="zh-TW" dirty="0" smtClean="0"/>
              <a:t> disjoint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的，但是</a:t>
            </a:r>
            <a:r>
              <a:rPr lang="en-US" altLang="zh-TW" baseline="0" dirty="0" smtClean="0"/>
              <a:t> snippets </a:t>
            </a:r>
            <a:r>
              <a:rPr lang="zh-TW" altLang="en-US" baseline="0" dirty="0" smtClean="0"/>
              <a:t>不是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1342-4AB2-4775-B7C8-EA9FF369648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09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</a:t>
            </a:r>
            <a:r>
              <a:rPr lang="en-US" altLang="zh-TW" dirty="0" smtClean="0"/>
              <a:t> cluster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 topic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個數未必只有</a:t>
            </a:r>
            <a:r>
              <a:rPr lang="en-US" altLang="zh-TW" baseline="0" dirty="0" smtClean="0"/>
              <a:t> </a:t>
            </a:r>
            <a:r>
              <a:rPr lang="en-US" sz="1200" dirty="0" err="1" smtClean="0"/>
              <a:t>δ</a:t>
            </a:r>
            <a:endParaRPr lang="en-US" sz="1200" baseline="-25000" dirty="0" smtClean="0"/>
          </a:p>
          <a:p>
            <a:r>
              <a:rPr lang="zh-TW" altLang="en-US" dirty="0" smtClean="0"/>
              <a:t>問題在於哪個是</a:t>
            </a:r>
            <a:r>
              <a:rPr lang="en-US" altLang="zh-TW" dirty="0" smtClean="0"/>
              <a:t> sparest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並且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要怎麼切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1342-4AB2-4775-B7C8-EA9FF369648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97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0" dirty="0" smtClean="0"/>
              <a:t> </a:t>
            </a:r>
            <a:r>
              <a:rPr lang="zh-TW" altLang="en-US" baseline="0" dirty="0" smtClean="0"/>
              <a:t>不唯一但是</a:t>
            </a:r>
            <a:r>
              <a:rPr lang="en-US" altLang="zh-TW" baseline="0" dirty="0" smtClean="0"/>
              <a:t> L </a:t>
            </a:r>
            <a:r>
              <a:rPr lang="zh-TW" altLang="en-US" baseline="0" dirty="0" smtClean="0"/>
              <a:t>會唯一</a:t>
            </a:r>
            <a:endParaRPr lang="en-US" altLang="zh-TW" baseline="0" dirty="0" smtClean="0"/>
          </a:p>
          <a:p>
            <a:r>
              <a:rPr lang="en-US" dirty="0" smtClean="0"/>
              <a:t>Algebraic connectivity </a:t>
            </a:r>
            <a:r>
              <a:rPr lang="zh-TW" altLang="en-US" dirty="0" smtClean="0"/>
              <a:t>對應的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eigenspace</a:t>
            </a:r>
            <a:r>
              <a:rPr lang="en-US" altLang="zh-TW" dirty="0" smtClean="0"/>
              <a:t>  </a:t>
            </a:r>
            <a:r>
              <a:rPr lang="zh-TW" altLang="en-US" dirty="0" smtClean="0"/>
              <a:t>必定一維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1342-4AB2-4775-B7C8-EA9FF369648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84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交集的分數到底要不要算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1342-4AB2-4775-B7C8-EA9FF369648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45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40CD1E0-8B47-46EF-AF46-CD9BBEBB5A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15AF221-8C76-42F3-8B5D-E04E05BC51DD}" type="datetime1">
              <a:rPr lang="zh-TW" altLang="en-US" smtClean="0"/>
              <a:t>2012/11/7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agme.di.unipi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1196752"/>
            <a:ext cx="6172200" cy="1894362"/>
          </a:xfrm>
        </p:spPr>
        <p:txBody>
          <a:bodyPr>
            <a:normAutofit/>
          </a:bodyPr>
          <a:lstStyle/>
          <a:p>
            <a:r>
              <a:rPr lang="en-US" sz="3200" b="1" dirty="0"/>
              <a:t>Topical Clustering of Search Results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4869160"/>
            <a:ext cx="4464496" cy="144016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 :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2012/11/8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 :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WSDM’12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Advisor : Dr.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Jia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-Ling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Koh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 :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 Chang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59864" y="5625048"/>
            <a:ext cx="548640" cy="396240"/>
          </a:xfrm>
        </p:spPr>
        <p:txBody>
          <a:bodyPr/>
          <a:lstStyle/>
          <a:p>
            <a:fld id="{B40CD1E0-8B47-46EF-AF46-CD9BBEBB5AD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5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Topic relatedness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292080" y="1700808"/>
            <a:ext cx="2736302" cy="20162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5535568" y="1915498"/>
            <a:ext cx="1412696" cy="13765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648427" y="2139961"/>
            <a:ext cx="1019917" cy="1019917"/>
          </a:xfrm>
          <a:prstGeom prst="ellipse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7638534" y="13314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340768"/>
            <a:ext cx="7620000" cy="4104456"/>
          </a:xfrm>
        </p:spPr>
        <p:txBody>
          <a:bodyPr>
            <a:normAutofit/>
          </a:bodyPr>
          <a:lstStyle/>
          <a:p>
            <a:r>
              <a:rPr lang="en-US" dirty="0" smtClean="0"/>
              <a:t>in(t) is the set of in-links in page t</a:t>
            </a:r>
          </a:p>
          <a:p>
            <a:r>
              <a:rPr lang="en-US" dirty="0" smtClean="0"/>
              <a:t>W is the number of all pages in </a:t>
            </a:r>
          </a:p>
          <a:p>
            <a:pPr marL="114300" indent="0">
              <a:buNone/>
            </a:pPr>
            <a:r>
              <a:rPr lang="en-US" dirty="0" smtClean="0"/>
              <a:t>    Wikipedia</a:t>
            </a:r>
          </a:p>
          <a:p>
            <a:r>
              <a:rPr lang="en-US" i="1" dirty="0" smtClean="0"/>
              <a:t>rel(t</a:t>
            </a:r>
            <a:r>
              <a:rPr lang="en-US" i="1" baseline="-25000" dirty="0" smtClean="0"/>
              <a:t>a </a:t>
            </a:r>
            <a:r>
              <a:rPr lang="en-US" i="1" dirty="0" smtClean="0"/>
              <a:t>, t</a:t>
            </a:r>
            <a:r>
              <a:rPr lang="en-US" i="1" baseline="-25000" dirty="0" smtClean="0"/>
              <a:t>b</a:t>
            </a:r>
            <a:r>
              <a:rPr lang="en-US" i="1" dirty="0" smtClean="0"/>
              <a:t>) </a:t>
            </a:r>
            <a:r>
              <a:rPr lang="en-US" dirty="0" smtClean="0"/>
              <a:t>is the relatedness </a:t>
            </a:r>
          </a:p>
          <a:p>
            <a:pPr marL="114300" indent="0">
              <a:buNone/>
            </a:pPr>
            <a:r>
              <a:rPr lang="en-US" dirty="0" smtClean="0"/>
              <a:t>    between </a:t>
            </a:r>
            <a:r>
              <a:rPr lang="en-US" i="1" dirty="0" smtClean="0"/>
              <a:t>t</a:t>
            </a:r>
            <a:r>
              <a:rPr lang="en-US" i="1" baseline="-25000" dirty="0" smtClean="0"/>
              <a:t>a</a:t>
            </a:r>
            <a:r>
              <a:rPr lang="en-US" i="1" dirty="0" smtClean="0"/>
              <a:t> and t</a:t>
            </a:r>
            <a:r>
              <a:rPr lang="en-US" i="1" baseline="-25000" dirty="0" smtClean="0"/>
              <a:t>b</a:t>
            </a:r>
          </a:p>
          <a:p>
            <a:r>
              <a:rPr lang="en-US" dirty="0" smtClean="0"/>
              <a:t>Assume that in(t</a:t>
            </a:r>
            <a:r>
              <a:rPr lang="en-US" baseline="-25000" dirty="0" smtClean="0"/>
              <a:t>a</a:t>
            </a:r>
            <a:r>
              <a:rPr lang="en-US" dirty="0" smtClean="0"/>
              <a:t>) is bigger than </a:t>
            </a:r>
            <a:r>
              <a:rPr lang="en-US" dirty="0"/>
              <a:t>in(</a:t>
            </a:r>
            <a:r>
              <a:rPr lang="en-US" dirty="0" smtClean="0"/>
              <a:t>t</a:t>
            </a:r>
            <a:r>
              <a:rPr lang="en-US" baseline="-25000" dirty="0" smtClean="0"/>
              <a:t>b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i="1" baseline="-25000" dirty="0" smtClean="0"/>
          </a:p>
          <a:p>
            <a:pPr marL="114300" indent="0">
              <a:buNone/>
            </a:pP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3244914"/>
            <a:ext cx="81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in(t</a:t>
            </a:r>
            <a:r>
              <a:rPr lang="en-US" sz="2000" i="1" baseline="-25000" dirty="0" smtClean="0"/>
              <a:t>b 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00911" y="3212976"/>
            <a:ext cx="81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in(t</a:t>
            </a:r>
            <a:r>
              <a:rPr lang="en-US" sz="2000" i="1" baseline="-25000" dirty="0" smtClean="0"/>
              <a:t>a 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254086"/>
              </p:ext>
            </p:extLst>
          </p:nvPr>
        </p:nvGraphicFramePr>
        <p:xfrm>
          <a:off x="289137" y="4509120"/>
          <a:ext cx="781125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4013200" imgH="850900" progId="Equation.3">
                  <p:embed/>
                </p:oleObj>
              </mc:Choice>
              <mc:Fallback>
                <p:oleObj name="Equation" r:id="rId3" imgW="40132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137" y="4509120"/>
                        <a:ext cx="7811255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7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the topics that cover more than 50% of the snippets</a:t>
            </a:r>
          </a:p>
          <a:p>
            <a:r>
              <a:rPr lang="en-US" dirty="0" smtClean="0"/>
              <a:t>Greedily solving a set-covering problem to find a minimum-cardinality subset of topics (pick the topic that contains most weighted yet</a:t>
            </a:r>
            <a:r>
              <a:rPr lang="en-US" dirty="0"/>
              <a:t>-</a:t>
            </a:r>
            <a:r>
              <a:rPr lang="en-US" dirty="0" smtClean="0"/>
              <a:t>uncovered snippets)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Oval 4"/>
          <p:cNvSpPr/>
          <p:nvPr/>
        </p:nvSpPr>
        <p:spPr>
          <a:xfrm>
            <a:off x="3275856" y="393305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8" y="393305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5856" y="465313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3928" y="465313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5856" y="537321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23928" y="537321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48064" y="3501008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27784" y="393305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27784" y="465313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27784" y="537321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411760" y="3789040"/>
            <a:ext cx="2160240" cy="64807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11760" y="5301208"/>
            <a:ext cx="2160240" cy="50405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51920" y="4509120"/>
            <a:ext cx="504056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203848" y="4509120"/>
            <a:ext cx="504056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555776" y="4509120"/>
            <a:ext cx="504056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87624" y="5157192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259632" y="4293096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220072" y="5301208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220072" y="4509120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0" idx="3"/>
            <a:endCxn id="12" idx="2"/>
          </p:cNvCxnSpPr>
          <p:nvPr/>
        </p:nvCxnSpPr>
        <p:spPr>
          <a:xfrm flipV="1">
            <a:off x="4572000" y="3861048"/>
            <a:ext cx="576064" cy="252028"/>
          </a:xfrm>
          <a:prstGeom prst="straightConnector1">
            <a:avLst/>
          </a:prstGeom>
          <a:ln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1"/>
            <a:endCxn id="27" idx="6"/>
          </p:cNvCxnSpPr>
          <p:nvPr/>
        </p:nvCxnSpPr>
        <p:spPr>
          <a:xfrm flipH="1" flipV="1">
            <a:off x="1907704" y="5517232"/>
            <a:ext cx="504056" cy="36004"/>
          </a:xfrm>
          <a:prstGeom prst="straightConnector1">
            <a:avLst/>
          </a:prstGeom>
          <a:ln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9" idx="6"/>
          </p:cNvCxnSpPr>
          <p:nvPr/>
        </p:nvCxnSpPr>
        <p:spPr>
          <a:xfrm flipH="1" flipV="1">
            <a:off x="1835696" y="4581128"/>
            <a:ext cx="72008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1" idx="2"/>
          </p:cNvCxnSpPr>
          <p:nvPr/>
        </p:nvCxnSpPr>
        <p:spPr>
          <a:xfrm>
            <a:off x="4355976" y="4725144"/>
            <a:ext cx="86409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25" idx="2"/>
            <a:endCxn id="30" idx="4"/>
          </p:cNvCxnSpPr>
          <p:nvPr/>
        </p:nvCxnSpPr>
        <p:spPr>
          <a:xfrm rot="16200000" flipH="1">
            <a:off x="4481990" y="4851158"/>
            <a:ext cx="12700" cy="205222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2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 </a:t>
            </a:r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Partition the subgraph </a:t>
            </a:r>
            <a:r>
              <a:rPr lang="en-US" dirty="0"/>
              <a:t>G</a:t>
            </a:r>
            <a:r>
              <a:rPr lang="en-US" baseline="-25000" dirty="0"/>
              <a:t>t</a:t>
            </a:r>
            <a:endParaRPr lang="en-US" dirty="0" smtClean="0"/>
          </a:p>
          <a:p>
            <a:r>
              <a:rPr lang="en-US" dirty="0"/>
              <a:t>Variables (threshold)</a:t>
            </a:r>
            <a:endParaRPr lang="en-US" dirty="0" smtClean="0"/>
          </a:p>
          <a:p>
            <a:pPr lvl="1"/>
            <a:r>
              <a:rPr lang="en-US" sz="2200" dirty="0" smtClean="0"/>
              <a:t>m :  max number of cluster</a:t>
            </a:r>
          </a:p>
          <a:p>
            <a:pPr lvl="1"/>
            <a:r>
              <a:rPr lang="en-US" sz="2200" dirty="0" smtClean="0"/>
              <a:t>δ</a:t>
            </a:r>
            <a:r>
              <a:rPr lang="en-US" sz="2200" baseline="-25000" dirty="0" smtClean="0"/>
              <a:t>max </a:t>
            </a:r>
            <a:r>
              <a:rPr lang="en-US" sz="2200" dirty="0" smtClean="0"/>
              <a:t>:  a cluster have more topics than this value is called big cluster</a:t>
            </a:r>
          </a:p>
          <a:p>
            <a:r>
              <a:rPr lang="en-US" dirty="0" smtClean="0"/>
              <a:t>if (the number of clusters is less than m){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	if (there is any big cluster)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		bisection the sparsest big cluster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}</a:t>
            </a:r>
          </a:p>
          <a:p>
            <a:r>
              <a:rPr lang="en-US" dirty="0" smtClean="0"/>
              <a:t>Use this algorithm bisection G</a:t>
            </a:r>
            <a:r>
              <a:rPr lang="en-US" baseline="-25000" dirty="0" smtClean="0"/>
              <a:t>t</a:t>
            </a:r>
            <a:r>
              <a:rPr lang="en-US" dirty="0" smtClean="0"/>
              <a:t> each time, then we can partition G</a:t>
            </a:r>
            <a:r>
              <a:rPr lang="en-US" baseline="-25000" dirty="0" smtClean="0"/>
              <a:t>t</a:t>
            </a:r>
            <a:r>
              <a:rPr lang="en-US" dirty="0" smtClean="0"/>
              <a:t> iteratively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5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bisection?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minimize the objective function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Laplacian </a:t>
            </a:r>
            <a:r>
              <a:rPr lang="en-US" dirty="0" smtClean="0"/>
              <a:t>matrix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Picture 5" descr="螢幕快照 2012-11-04 下午1.4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01818"/>
            <a:ext cx="4824536" cy="29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 = D − </a:t>
            </a:r>
            <a:r>
              <a:rPr lang="en-US" dirty="0" smtClean="0"/>
              <a:t>W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rw</a:t>
            </a:r>
            <a:r>
              <a:rPr lang="en-US" dirty="0" smtClean="0"/>
              <a:t> = D</a:t>
            </a:r>
            <a:r>
              <a:rPr lang="en-US" baseline="30000" dirty="0" smtClean="0"/>
              <a:t>-1 </a:t>
            </a:r>
            <a:r>
              <a:rPr lang="en-US" dirty="0" smtClean="0"/>
              <a:t>L = </a:t>
            </a:r>
            <a:r>
              <a:rPr lang="en-US" dirty="0" smtClean="0">
                <a:latin typeface="Adobe Hebrew"/>
                <a:cs typeface="Adobe Hebrew"/>
              </a:rPr>
              <a:t>I</a:t>
            </a:r>
            <a:r>
              <a:rPr lang="en-US" dirty="0" smtClean="0"/>
              <a:t> - </a:t>
            </a:r>
            <a:r>
              <a:rPr lang="en-US" dirty="0"/>
              <a:t>D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W   (L</a:t>
            </a:r>
            <a:r>
              <a:rPr lang="en-US" baseline="-25000" dirty="0" smtClean="0"/>
              <a:t>rw</a:t>
            </a:r>
            <a:r>
              <a:rPr lang="en-US" dirty="0" smtClean="0"/>
              <a:t> is a normalized Laplacian matrix)</a:t>
            </a:r>
          </a:p>
          <a:p>
            <a:pPr marL="114300" indent="0">
              <a:buNone/>
            </a:pPr>
            <a:endParaRPr lang="en-US" dirty="0"/>
          </a:p>
          <a:p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0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normalized </a:t>
            </a:r>
            <a:r>
              <a:rPr lang="en-US" dirty="0"/>
              <a:t>Laplacian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8760"/>
            <a:ext cx="7620000" cy="4800600"/>
          </a:xfrm>
        </p:spPr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dirty="0"/>
              <a:t>L</a:t>
            </a:r>
            <a:r>
              <a:rPr lang="en-US" baseline="-25000" dirty="0"/>
              <a:t>rw</a:t>
            </a:r>
            <a:r>
              <a:rPr lang="en-US" dirty="0"/>
              <a:t> is a semi positive </a:t>
            </a:r>
            <a:r>
              <a:rPr lang="en-US" dirty="0" smtClean="0"/>
              <a:t>matrix</a:t>
            </a:r>
          </a:p>
          <a:p>
            <a:pPr marL="342900" lvl="1">
              <a:buClr>
                <a:schemeClr val="accent1"/>
              </a:buClr>
            </a:pPr>
            <a:r>
              <a:rPr lang="en-US" dirty="0"/>
              <a:t>All the eigenvalues 0 = λ</a:t>
            </a:r>
            <a:r>
              <a:rPr lang="en-US" baseline="-25000" dirty="0"/>
              <a:t>1</a:t>
            </a:r>
            <a:r>
              <a:rPr lang="en-US" dirty="0"/>
              <a:t> ≤ λ</a:t>
            </a:r>
            <a:r>
              <a:rPr lang="en-US" baseline="-25000" dirty="0"/>
              <a:t>2</a:t>
            </a:r>
            <a:r>
              <a:rPr lang="en-US" dirty="0"/>
              <a:t> ≤ … ≤</a:t>
            </a:r>
            <a:r>
              <a:rPr lang="en-US" dirty="0" smtClean="0"/>
              <a:t>λ</a:t>
            </a:r>
            <a:r>
              <a:rPr lang="en-US" baseline="-25000" dirty="0" smtClean="0"/>
              <a:t>n</a:t>
            </a:r>
          </a:p>
          <a:p>
            <a:pPr marL="342900" lvl="1">
              <a:buClr>
                <a:schemeClr val="accent1"/>
              </a:buClr>
            </a:pPr>
            <a:r>
              <a:rPr lang="en-US" dirty="0"/>
              <a:t>The smallest non-zero eigenvalue is called algebraic </a:t>
            </a:r>
            <a:r>
              <a:rPr lang="en-US" dirty="0" smtClean="0"/>
              <a:t>connectivity</a:t>
            </a:r>
          </a:p>
          <a:p>
            <a:pPr marL="342900" lvl="1">
              <a:buClr>
                <a:schemeClr val="accent1"/>
              </a:buClr>
            </a:pPr>
            <a:r>
              <a:rPr lang="en-US" dirty="0">
                <a:solidFill>
                  <a:srgbClr val="FF0000"/>
                </a:solidFill>
              </a:rPr>
              <a:t>Algebraic connectivity encodes the sparseness of the </a:t>
            </a:r>
            <a:r>
              <a:rPr lang="en-US" dirty="0" smtClean="0">
                <a:solidFill>
                  <a:srgbClr val="FF0000"/>
                </a:solidFill>
              </a:rPr>
              <a:t>graph</a:t>
            </a:r>
          </a:p>
          <a:p>
            <a:pPr marL="342900" lvl="1">
              <a:buClr>
                <a:schemeClr val="accent1"/>
              </a:buClr>
            </a:pPr>
            <a:r>
              <a:rPr lang="en-US" dirty="0"/>
              <a:t>The corresponding eigenvector is called Fiedler vector </a:t>
            </a:r>
            <a:endParaRPr lang="en-US" dirty="0" smtClean="0"/>
          </a:p>
          <a:p>
            <a:pPr marL="342900" lvl="1">
              <a:buClr>
                <a:schemeClr val="accent1"/>
              </a:buClr>
            </a:pPr>
            <a:r>
              <a:rPr lang="en-US" dirty="0"/>
              <a:t>The entry of Fiedler vector represent each node in the </a:t>
            </a:r>
            <a:r>
              <a:rPr lang="en-US" dirty="0" smtClean="0"/>
              <a:t>graph</a:t>
            </a:r>
          </a:p>
          <a:p>
            <a:pPr marL="342900" lvl="1">
              <a:buClr>
                <a:schemeClr val="accent1"/>
              </a:buClr>
            </a:pPr>
            <a:r>
              <a:rPr lang="en-US" dirty="0"/>
              <a:t>Sort and cluster these entry than you can cluster the nodes</a:t>
            </a:r>
          </a:p>
          <a:p>
            <a:pPr marL="342900" lvl="1">
              <a:buClr>
                <a:schemeClr val="accent1"/>
              </a:buClr>
            </a:pPr>
            <a:endParaRPr lang="en-US" dirty="0"/>
          </a:p>
          <a:p>
            <a:pPr marL="342900" lvl="1">
              <a:buClr>
                <a:schemeClr val="accent1"/>
              </a:buClr>
            </a:pPr>
            <a:endParaRPr lang="en-US" dirty="0"/>
          </a:p>
          <a:p>
            <a:pPr marL="342900" lvl="1">
              <a:buClr>
                <a:schemeClr val="accent1"/>
              </a:buClr>
            </a:pPr>
            <a:endParaRPr lang="en-US" baseline="-25000" dirty="0"/>
          </a:p>
          <a:p>
            <a:pPr marL="342900" lvl="1">
              <a:buClr>
                <a:schemeClr val="accent1"/>
              </a:buClr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60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35280" cy="1143000"/>
          </a:xfrm>
        </p:spPr>
        <p:txBody>
          <a:bodyPr/>
          <a:lstStyle/>
          <a:p>
            <a:r>
              <a:rPr lang="en-US" dirty="0"/>
              <a:t>Snippets clustering and labeling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snippet assign to the corresponding topic cluster</a:t>
            </a:r>
          </a:p>
          <a:p>
            <a:r>
              <a:rPr lang="en-US" dirty="0" smtClean="0"/>
              <a:t>Select the topic in a cluster that most relatedness to snippets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the topic title to label the cluster</a:t>
            </a:r>
          </a:p>
          <a:p>
            <a:r>
              <a:rPr lang="en-US" dirty="0" smtClean="0"/>
              <a:t>If the topic title is same as the input query, then use the most frequently used anchor text of the topic</a:t>
            </a:r>
          </a:p>
          <a:p>
            <a:endParaRPr lang="en-US" dirty="0"/>
          </a:p>
        </p:txBody>
      </p:sp>
      <p:pic>
        <p:nvPicPr>
          <p:cNvPr id="3" name="Picture 2" descr="螢幕快照 2012-11-04 下午1.54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3"/>
            <a:ext cx="4176464" cy="6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Outline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5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AMBIENT</a:t>
            </a:r>
          </a:p>
          <a:p>
            <a:pPr lvl="1"/>
            <a:r>
              <a:rPr lang="en-US" dirty="0" smtClean="0"/>
              <a:t>Ambiguous Entities</a:t>
            </a:r>
          </a:p>
          <a:p>
            <a:pPr lvl="1"/>
            <a:r>
              <a:rPr lang="en-US" dirty="0" smtClean="0"/>
              <a:t>from Yahoo!</a:t>
            </a:r>
          </a:p>
          <a:p>
            <a:pPr lvl="1"/>
            <a:r>
              <a:rPr lang="en-US" dirty="0" smtClean="0"/>
              <a:t>44 queries and 100 result snippets for each query (smaller)</a:t>
            </a:r>
          </a:p>
          <a:p>
            <a:r>
              <a:rPr lang="en-US" dirty="0" smtClean="0"/>
              <a:t>OPD-239</a:t>
            </a:r>
          </a:p>
          <a:p>
            <a:pPr lvl="1"/>
            <a:r>
              <a:rPr lang="en-US" dirty="0" smtClean="0"/>
              <a:t>from DMOZ directory</a:t>
            </a:r>
          </a:p>
          <a:p>
            <a:pPr lvl="1"/>
            <a:r>
              <a:rPr lang="en-US" dirty="0" smtClean="0"/>
              <a:t>239 topics, each with 10 subtopics and about 100 documents(total 25580 documents) (bigger)</a:t>
            </a:r>
          </a:p>
          <a:p>
            <a:pPr lvl="1"/>
            <a:r>
              <a:rPr lang="en-US" dirty="0" smtClean="0"/>
              <a:t>each document is composed by a title and a brief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8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3657600" cy="3693008"/>
          </a:xfrm>
        </p:spPr>
        <p:txBody>
          <a:bodyPr/>
          <a:lstStyle/>
          <a:p>
            <a:r>
              <a:rPr lang="en-US" dirty="0" smtClean="0"/>
              <a:t>Coverage of TAGME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4653136"/>
            <a:ext cx="7560840" cy="1080120"/>
          </a:xfrm>
        </p:spPr>
        <p:txBody>
          <a:bodyPr/>
          <a:lstStyle/>
          <a:p>
            <a:r>
              <a:rPr lang="en-US" dirty="0" smtClean="0"/>
              <a:t>Coverage after pre-processing</a:t>
            </a:r>
          </a:p>
          <a:p>
            <a:pPr marL="114300" indent="0"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Less than 4% snippets have no topic.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6" name="Picture 5" descr="螢幕快照 2012-11-04 下午3.02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3672408" cy="26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1255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Search Results Clustering (SRC)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Content Placeholder 4" descr="螢幕快照 2012-11-05 上午9.30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78" b="-18278"/>
          <a:stretch>
            <a:fillRect/>
          </a:stretch>
        </p:blipFill>
        <p:spPr>
          <a:xfrm>
            <a:off x="395536" y="1148680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35924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F1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                        , Recall                   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True</a:t>
            </a:r>
            <a:r>
              <a:rPr lang="en-US" dirty="0"/>
              <a:t>-Positives (TP) are the couples of </a:t>
            </a:r>
            <a:r>
              <a:rPr lang="en-US" dirty="0" smtClean="0"/>
              <a:t>documents </a:t>
            </a:r>
            <a:r>
              <a:rPr lang="en-US" dirty="0"/>
              <a:t>of the same class assigned to the same cluster, False-Positives (FP) are the couples of documents of </a:t>
            </a:r>
            <a:r>
              <a:rPr lang="en-US" dirty="0" smtClean="0"/>
              <a:t>different </a:t>
            </a:r>
            <a:r>
              <a:rPr lang="en-US" dirty="0"/>
              <a:t>classes assigned to the same cluster and False-Negatives (</a:t>
            </a:r>
            <a:r>
              <a:rPr lang="en-US" dirty="0" smtClean="0"/>
              <a:t>FN ) are</a:t>
            </a:r>
            <a:r>
              <a:rPr lang="en-US" dirty="0"/>
              <a:t> </a:t>
            </a:r>
            <a:r>
              <a:rPr lang="en-US" dirty="0" smtClean="0"/>
              <a:t>the couples of documents</a:t>
            </a:r>
            <a:r>
              <a:rPr lang="en-US" dirty="0"/>
              <a:t> </a:t>
            </a:r>
            <a:r>
              <a:rPr lang="en-US" dirty="0" smtClean="0"/>
              <a:t>of the same class as</a:t>
            </a:r>
            <a:r>
              <a:rPr lang="en-US" dirty="0"/>
              <a:t>- signed to different clusters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F1 measure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13701"/>
              </p:ext>
            </p:extLst>
          </p:nvPr>
        </p:nvGraphicFramePr>
        <p:xfrm>
          <a:off x="2123728" y="1556792"/>
          <a:ext cx="118929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3" imgW="812800" imgH="393700" progId="Equation.3">
                  <p:embed/>
                </p:oleObj>
              </mc:Choice>
              <mc:Fallback>
                <p:oleObj name="Equation" r:id="rId3" imgW="812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1556792"/>
                        <a:ext cx="1189293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17266"/>
              </p:ext>
            </p:extLst>
          </p:nvPr>
        </p:nvGraphicFramePr>
        <p:xfrm>
          <a:off x="4355976" y="1556792"/>
          <a:ext cx="12255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5" imgW="838200" imgH="393700" progId="Equation.3">
                  <p:embed/>
                </p:oleObj>
              </mc:Choice>
              <mc:Fallback>
                <p:oleObj name="Equation" r:id="rId5" imgW="838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1556792"/>
                        <a:ext cx="1225550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86511"/>
              </p:ext>
            </p:extLst>
          </p:nvPr>
        </p:nvGraphicFramePr>
        <p:xfrm>
          <a:off x="2915816" y="4293096"/>
          <a:ext cx="1584176" cy="87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7" imgW="711200" imgH="393700" progId="Equation.3">
                  <p:embed/>
                </p:oleObj>
              </mc:Choice>
              <mc:Fallback>
                <p:oleObj name="Equation" r:id="rId7" imgW="711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5816" y="4293096"/>
                        <a:ext cx="1584176" cy="876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9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US" dirty="0" smtClean="0"/>
              <a:t>Clustering evaluation(OPD-239)</a:t>
            </a:r>
            <a:endParaRPr lang="en-US" dirty="0"/>
          </a:p>
        </p:txBody>
      </p:sp>
      <p:pic>
        <p:nvPicPr>
          <p:cNvPr id="5" name="Content Placeholder 4" descr="螢幕快照 2012-11-04 下午3.42.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-4089"/>
          <a:stretch/>
        </p:blipFill>
        <p:spPr>
          <a:xfrm>
            <a:off x="827584" y="1636022"/>
            <a:ext cx="4032448" cy="1792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6" name="Picture 5" descr="螢幕快照 2012-11-04 下午3.42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449013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Subtopic retrieval(AMBIENT)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2808312" cy="4248472"/>
          </a:xfrm>
        </p:spPr>
        <p:txBody>
          <a:bodyPr>
            <a:normAutofit fontScale="92500"/>
          </a:bodyPr>
          <a:lstStyle/>
          <a:p>
            <a:r>
              <a:rPr lang="en-US" i="1" dirty="0" err="1" smtClean="0"/>
              <a:t>SSL</a:t>
            </a:r>
            <a:r>
              <a:rPr lang="en-US" i="1" baseline="-25000" dirty="0" err="1" smtClean="0"/>
              <a:t>k</a:t>
            </a:r>
            <a:r>
              <a:rPr lang="en-US" dirty="0" smtClean="0"/>
              <a:t> : </a:t>
            </a:r>
            <a:r>
              <a:rPr lang="en-US" dirty="0"/>
              <a:t>average number of items (cluster labels or snippets) that must be examined before finding a sufficient number (k) of documents relevant to any of the query’s </a:t>
            </a:r>
            <a:r>
              <a:rPr lang="en-US" dirty="0" smtClean="0"/>
              <a:t>subtopics</a:t>
            </a:r>
          </a:p>
          <a:p>
            <a:endParaRPr lang="en-US" dirty="0" smtClean="0"/>
          </a:p>
          <a:p>
            <a:r>
              <a:rPr lang="en-US" dirty="0"/>
              <a:t>Clusters are ordered by their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6" name="Picture 5" descr="螢幕快照 2012-11-04 下午4.1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4392488" cy="26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US" dirty="0" smtClean="0"/>
              <a:t>User study - label diversification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7" name="Content Placeholder 6" descr="螢幕快照 2012-11-04 下午7.50.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" r="-2266"/>
          <a:stretch/>
        </p:blipFill>
        <p:spPr>
          <a:xfrm>
            <a:off x="1115616" y="1436712"/>
            <a:ext cx="6429685" cy="4800600"/>
          </a:xfrm>
        </p:spPr>
      </p:pic>
    </p:spTree>
    <p:extLst>
      <p:ext uri="{BB962C8B-B14F-4D97-AF65-F5344CB8AC3E}">
        <p14:creationId xmlns:p14="http://schemas.microsoft.com/office/powerpoint/2010/main" val="42620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US" dirty="0" smtClean="0"/>
              <a:t>User study - label  effectiveness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7" name="Content Placeholder 6" descr="螢幕快照 2012-11-04 下午7.53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03" r="-14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0766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Outline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3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TAGME has only English and Italian. </a:t>
            </a:r>
          </a:p>
          <a:p>
            <a:r>
              <a:rPr lang="en-US" dirty="0" smtClean="0"/>
              <a:t>We can use distribution system to improve the </a:t>
            </a:r>
            <a:r>
              <a:rPr lang="en-US" dirty="0"/>
              <a:t>topic annotation </a:t>
            </a:r>
            <a:r>
              <a:rPr lang="en-US" dirty="0" smtClean="0"/>
              <a:t>quality.</a:t>
            </a:r>
          </a:p>
          <a:p>
            <a:r>
              <a:rPr lang="en-US" dirty="0"/>
              <a:t>Laplacian matrix is used in many fields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</a:t>
            </a:r>
            <a:r>
              <a:rPr lang="en-US" dirty="0"/>
              <a:t>u</a:t>
            </a:r>
            <a:r>
              <a:rPr lang="en-US" dirty="0" smtClean="0"/>
              <a:t>se a new approach to find just </a:t>
            </a:r>
            <a:r>
              <a:rPr lang="en-US" dirty="0"/>
              <a:t>the second eigenvalue and the second </a:t>
            </a:r>
            <a:r>
              <a:rPr lang="en-US" dirty="0" smtClean="0"/>
              <a:t>eigenvector </a:t>
            </a:r>
            <a:r>
              <a:rPr lang="en-US" dirty="0"/>
              <a:t>of the Laplacian matrix.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144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543800" cy="2593975"/>
          </a:xfrm>
        </p:spPr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27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Outline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and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How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to measure the similarity?</a:t>
            </a:r>
          </a:p>
          <a:p>
            <a:pPr marL="571500" indent="-457200">
              <a:buClr>
                <a:schemeClr val="tx2"/>
              </a:buClr>
              <a:buFont typeface="+mj-lt"/>
              <a:buAutoNum type="alphaLcPeriod"/>
            </a:pPr>
            <a:r>
              <a:rPr lang="en-US" dirty="0" smtClean="0"/>
              <a:t>US </a:t>
            </a:r>
            <a:r>
              <a:rPr lang="en-US" dirty="0"/>
              <a:t>president issues Libya </a:t>
            </a:r>
            <a:r>
              <a:rPr lang="en-US" dirty="0" smtClean="0"/>
              <a:t>ultimatum</a:t>
            </a:r>
          </a:p>
          <a:p>
            <a:pPr marL="571500" indent="-457200">
              <a:buClr>
                <a:schemeClr val="tx2"/>
              </a:buClr>
              <a:buFont typeface="+mj-lt"/>
              <a:buAutoNum type="alphaLcPeriod"/>
            </a:pPr>
            <a:r>
              <a:rPr lang="en-US" dirty="0"/>
              <a:t>Barack Obama says Gaddafi may wait out military </a:t>
            </a:r>
            <a:r>
              <a:rPr lang="en-US" dirty="0" smtClean="0"/>
              <a:t>assault</a:t>
            </a:r>
          </a:p>
          <a:p>
            <a:endParaRPr lang="en-US" dirty="0"/>
          </a:p>
          <a:p>
            <a:pPr marL="571500" indent="-457200">
              <a:buClr>
                <a:schemeClr val="tx2"/>
              </a:buClr>
              <a:buFont typeface="+mj-lt"/>
              <a:buAutoNum type="alphaLcPeriod"/>
            </a:pPr>
            <a:r>
              <a:rPr lang="en-US" dirty="0"/>
              <a:t>the paparazzi photographed the </a:t>
            </a:r>
            <a:r>
              <a:rPr lang="en-US" dirty="0" smtClean="0"/>
              <a:t>star</a:t>
            </a:r>
          </a:p>
          <a:p>
            <a:pPr marL="571500" indent="-457200">
              <a:buClr>
                <a:schemeClr val="tx2"/>
              </a:buClr>
              <a:buFont typeface="+mj-lt"/>
              <a:buAutoNum type="alphaLcPeriod"/>
            </a:pPr>
            <a:r>
              <a:rPr lang="en-US" dirty="0"/>
              <a:t>the astronomer photographed the 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0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topics of search results</a:t>
            </a:r>
          </a:p>
          <a:p>
            <a:r>
              <a:rPr lang="en-US" dirty="0" smtClean="0"/>
              <a:t>Measure the similarity between topics</a:t>
            </a:r>
          </a:p>
          <a:p>
            <a:r>
              <a:rPr lang="en-US" dirty="0" smtClean="0"/>
              <a:t>Design a topical clustering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8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opical Clustering of Search Results.pdf（頁面 4∕10）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3" r="-2573"/>
          <a:stretch>
            <a:fillRect/>
          </a:stretch>
        </p:blipFill>
        <p:spPr>
          <a:xfrm>
            <a:off x="323528" y="1496515"/>
            <a:ext cx="7753672" cy="48848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jaguar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Outline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Approach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3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Find the topics with weight for each snippets</a:t>
            </a:r>
          </a:p>
          <a:p>
            <a:pPr lvl="1"/>
            <a:r>
              <a:rPr lang="en-US" dirty="0" smtClean="0"/>
              <a:t>by TAGME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Measure the similarity between topics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Pre-processing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Topical </a:t>
            </a:r>
            <a:r>
              <a:rPr lang="en-US" dirty="0"/>
              <a:t>decomposition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Snippets clustering and labeling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0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TAGME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Get topics with weight from text fragment by Wikipedia</a:t>
            </a:r>
          </a:p>
          <a:p>
            <a:r>
              <a:rPr lang="en-US" altLang="zh-TW" dirty="0" smtClean="0"/>
              <a:t>A topic is a Wikipedia page</a:t>
            </a:r>
          </a:p>
          <a:p>
            <a:r>
              <a:rPr lang="en-US" altLang="zh-TW" dirty="0">
                <a:hlinkClick r:id="rId2"/>
              </a:rPr>
              <a:t>http://tagme.di.unipi.it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r>
              <a:rPr lang="en-US" altLang="zh-TW" dirty="0" smtClean="0"/>
              <a:t>Response example:</a:t>
            </a:r>
          </a:p>
          <a:p>
            <a:pPr marL="411480" lvl="1" indent="0">
              <a:buNone/>
            </a:pPr>
            <a:r>
              <a:rPr lang="en-US" altLang="zh-TW" dirty="0" smtClean="0"/>
              <a:t>&lt;</a:t>
            </a:r>
            <a:r>
              <a:rPr lang="en-US" altLang="zh-TW" dirty="0"/>
              <a:t>annotation&gt;</a:t>
            </a:r>
          </a:p>
          <a:p>
            <a:pPr marL="411480" lvl="1" indent="0">
              <a:buNone/>
            </a:pPr>
            <a:r>
              <a:rPr lang="en-US" altLang="zh-TW" dirty="0"/>
              <a:t>      &lt;spot </a:t>
            </a:r>
            <a:r>
              <a:rPr lang="en-US" altLang="zh-TW" dirty="0" err="1"/>
              <a:t>pos</a:t>
            </a:r>
            <a:r>
              <a:rPr lang="en-US" altLang="zh-TW" dirty="0"/>
              <a:t>="81" </a:t>
            </a:r>
            <a:r>
              <a:rPr lang="en-US" altLang="zh-TW" dirty="0" err="1"/>
              <a:t>len</a:t>
            </a:r>
            <a:r>
              <a:rPr lang="en-US" altLang="zh-TW" dirty="0"/>
              <a:t>="7"&gt;</a:t>
            </a:r>
            <a:r>
              <a:rPr lang="en-US" altLang="zh-TW" dirty="0" err="1"/>
              <a:t>england</a:t>
            </a:r>
            <a:r>
              <a:rPr lang="en-US" altLang="zh-TW" dirty="0"/>
              <a:t>&lt;/spot&gt;</a:t>
            </a:r>
          </a:p>
          <a:p>
            <a:pPr marL="411480" lvl="1" indent="0">
              <a:buNone/>
            </a:pPr>
            <a:r>
              <a:rPr lang="en-US" altLang="zh-TW" dirty="0"/>
              <a:t>      &lt;title&gt;England national football team&lt;/title&gt;</a:t>
            </a:r>
          </a:p>
          <a:p>
            <a:pPr marL="411480" lvl="1" indent="0">
              <a:buNone/>
            </a:pPr>
            <a:r>
              <a:rPr lang="en-US" altLang="zh-TW" dirty="0"/>
              <a:t>      &lt;id&gt;9904&lt;/id&gt;</a:t>
            </a:r>
          </a:p>
          <a:p>
            <a:pPr marL="411480" lvl="1" indent="0">
              <a:buNone/>
            </a:pPr>
            <a:r>
              <a:rPr lang="en-US" altLang="zh-TW" dirty="0"/>
              <a:t>      &lt;rho&gt;0.3735&lt;/rho&gt;</a:t>
            </a:r>
          </a:p>
          <a:p>
            <a:pPr marL="411480" lvl="1" indent="0">
              <a:buNone/>
            </a:pPr>
            <a:r>
              <a:rPr lang="en-US" altLang="zh-TW" dirty="0" smtClean="0"/>
              <a:t>&lt;/</a:t>
            </a:r>
            <a:r>
              <a:rPr lang="en-US" altLang="zh-TW" dirty="0"/>
              <a:t>annotation&gt;</a:t>
            </a:r>
          </a:p>
          <a:p>
            <a:pPr marL="411480" lvl="1" indent="0">
              <a:buNone/>
            </a:pPr>
            <a:r>
              <a:rPr lang="en-US" altLang="zh-TW" dirty="0" smtClean="0"/>
              <a:t>&lt;</a:t>
            </a:r>
            <a:r>
              <a:rPr lang="en-US" altLang="zh-TW" dirty="0"/>
              <a:t>annotation&gt;</a:t>
            </a:r>
          </a:p>
          <a:p>
            <a:pPr marL="411480" lvl="1" indent="0">
              <a:buNone/>
            </a:pPr>
            <a:r>
              <a:rPr lang="en-US" altLang="zh-TW" dirty="0"/>
              <a:t>      &lt;spot </a:t>
            </a:r>
            <a:r>
              <a:rPr lang="en-US" altLang="zh-TW" dirty="0" err="1"/>
              <a:t>pos</a:t>
            </a:r>
            <a:r>
              <a:rPr lang="en-US" altLang="zh-TW" dirty="0"/>
              <a:t>="25" </a:t>
            </a:r>
            <a:r>
              <a:rPr lang="en-US" altLang="zh-TW" dirty="0" err="1"/>
              <a:t>len</a:t>
            </a:r>
            <a:r>
              <a:rPr lang="en-US" altLang="zh-TW" dirty="0"/>
              <a:t>="8"&gt;</a:t>
            </a:r>
            <a:r>
              <a:rPr lang="en-US" altLang="zh-TW" dirty="0" err="1"/>
              <a:t>maradona</a:t>
            </a:r>
            <a:r>
              <a:rPr lang="en-US" altLang="zh-TW" dirty="0"/>
              <a:t>&lt;/spot&gt;</a:t>
            </a:r>
          </a:p>
          <a:p>
            <a:pPr marL="411480" lvl="1" indent="0">
              <a:buNone/>
            </a:pPr>
            <a:r>
              <a:rPr lang="en-US" altLang="zh-TW" dirty="0"/>
              <a:t>      &lt;title&gt;Diego </a:t>
            </a:r>
            <a:r>
              <a:rPr lang="en-US" altLang="zh-TW" dirty="0" err="1"/>
              <a:t>Maradona</a:t>
            </a:r>
            <a:r>
              <a:rPr lang="en-US" altLang="zh-TW" dirty="0"/>
              <a:t>&lt;/title&gt;</a:t>
            </a:r>
          </a:p>
          <a:p>
            <a:pPr marL="411480" lvl="1" indent="0">
              <a:buNone/>
            </a:pPr>
            <a:r>
              <a:rPr lang="en-US" altLang="zh-TW" dirty="0"/>
              <a:t>      &lt;id&gt;8485&lt;/id&gt;</a:t>
            </a:r>
          </a:p>
          <a:p>
            <a:pPr marL="411480" lvl="1" indent="0">
              <a:buNone/>
            </a:pPr>
            <a:r>
              <a:rPr lang="en-US" altLang="zh-TW" dirty="0"/>
              <a:t>      &lt;rho&gt;0.2112&lt;/rho&gt;</a:t>
            </a:r>
          </a:p>
          <a:p>
            <a:pPr marL="411480" lvl="1" indent="0">
              <a:buNone/>
            </a:pPr>
            <a:r>
              <a:rPr lang="en-US" altLang="zh-TW" dirty="0" smtClean="0"/>
              <a:t>&lt;/</a:t>
            </a:r>
            <a:r>
              <a:rPr lang="en-US" altLang="zh-TW" dirty="0"/>
              <a:t>annotation&gt;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D1E0-8B47-46EF-AF46-CD9BBEBB5AD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9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8879</TotalTime>
  <Words>833</Words>
  <Application>Microsoft Office PowerPoint</Application>
  <PresentationFormat>如螢幕大小 (4:3)</PresentationFormat>
  <Paragraphs>192</Paragraphs>
  <Slides>27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Adjacency</vt:lpstr>
      <vt:lpstr>Equation</vt:lpstr>
      <vt:lpstr>Topical Clustering of Search Results</vt:lpstr>
      <vt:lpstr>Search Results Clustering (SRC)</vt:lpstr>
      <vt:lpstr>Outline</vt:lpstr>
      <vt:lpstr>Syntax and Semantics</vt:lpstr>
      <vt:lpstr>Goal</vt:lpstr>
      <vt:lpstr>Search jaguar</vt:lpstr>
      <vt:lpstr>Outline</vt:lpstr>
      <vt:lpstr>Steps</vt:lpstr>
      <vt:lpstr>TAGME</vt:lpstr>
      <vt:lpstr>Topic relatedness</vt:lpstr>
      <vt:lpstr>Pre-processing</vt:lpstr>
      <vt:lpstr>Topical decomposition</vt:lpstr>
      <vt:lpstr>How to bisection?</vt:lpstr>
      <vt:lpstr>Laplacian matrix</vt:lpstr>
      <vt:lpstr>Properties of normalized Laplacian Matrix</vt:lpstr>
      <vt:lpstr>Snippets clustering and labeling </vt:lpstr>
      <vt:lpstr>Outline</vt:lpstr>
      <vt:lpstr>Datasets</vt:lpstr>
      <vt:lpstr>Coverage analysis</vt:lpstr>
      <vt:lpstr>F1 measure</vt:lpstr>
      <vt:lpstr>Clustering evaluation(OPD-239)</vt:lpstr>
      <vt:lpstr>Subtopic retrieval(AMBIENT)</vt:lpstr>
      <vt:lpstr>User study - label diversification</vt:lpstr>
      <vt:lpstr>User study - label  effectiveness</vt:lpstr>
      <vt:lpstr>Outline</vt:lpstr>
      <vt:lpstr>Conclusion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Retrieval of Resources in Folksonomies Using a New Tag Similarity</dc:title>
  <dc:creator>BensonChiu</dc:creator>
  <cp:lastModifiedBy>willy</cp:lastModifiedBy>
  <cp:revision>181</cp:revision>
  <dcterms:created xsi:type="dcterms:W3CDTF">2012-09-30T08:52:55Z</dcterms:created>
  <dcterms:modified xsi:type="dcterms:W3CDTF">2012-11-07T13:38:54Z</dcterms:modified>
</cp:coreProperties>
</file>